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59" r:id="rId3"/>
    <p:sldId id="260" r:id="rId4"/>
    <p:sldId id="261" r:id="rId5"/>
    <p:sldId id="269" r:id="rId6"/>
    <p:sldId id="268" r:id="rId7"/>
    <p:sldId id="262" r:id="rId8"/>
    <p:sldId id="270" r:id="rId9"/>
    <p:sldId id="263" r:id="rId10"/>
    <p:sldId id="264" r:id="rId11"/>
    <p:sldId id="271" r:id="rId12"/>
    <p:sldId id="265" r:id="rId13"/>
    <p:sldId id="272" r:id="rId14"/>
    <p:sldId id="266" r:id="rId15"/>
    <p:sldId id="274" r:id="rId16"/>
    <p:sldId id="275" r:id="rId17"/>
    <p:sldId id="273" r:id="rId18"/>
    <p:sldId id="267" r:id="rId19"/>
    <p:sldId id="257" r:id="rId20"/>
    <p:sldId id="276" r:id="rId2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46"/>
    <p:restoredTop sz="74811"/>
  </p:normalViewPr>
  <p:slideViewPr>
    <p:cSldViewPr snapToGrid="0" snapToObjects="1">
      <p:cViewPr varScale="1">
        <p:scale>
          <a:sx n="79" d="100"/>
          <a:sy n="79" d="100"/>
        </p:scale>
        <p:origin x="7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5511EC-9C86-9C48-BCE5-D1156EBCF6E3}" type="datetimeFigureOut">
              <a:rPr lang="de-DE" smtClean="0"/>
              <a:t>21.08.18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8BDB9D-3696-314C-9EBA-2D782518226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1499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world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shapefile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(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attribute</a:t>
            </a:r>
            <a:r>
              <a:rPr lang="de-DE" dirty="0"/>
              <a:t> </a:t>
            </a:r>
            <a:r>
              <a:rPr lang="de-DE" dirty="0" err="1"/>
              <a:t>table</a:t>
            </a:r>
            <a:r>
              <a:rPr lang="de-DE" dirty="0"/>
              <a:t>, </a:t>
            </a:r>
            <a:r>
              <a:rPr lang="de-DE" dirty="0" err="1"/>
              <a:t>raster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an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bands</a:t>
            </a:r>
            <a:r>
              <a:rPr lang="de-DE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BDB9D-3696-314C-9EBA-2D782518226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6460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world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shapefile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(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attribute</a:t>
            </a:r>
            <a:r>
              <a:rPr lang="de-DE" dirty="0"/>
              <a:t> </a:t>
            </a:r>
            <a:r>
              <a:rPr lang="de-DE" dirty="0" err="1"/>
              <a:t>table</a:t>
            </a:r>
            <a:r>
              <a:rPr lang="de-DE" dirty="0"/>
              <a:t>, </a:t>
            </a:r>
            <a:r>
              <a:rPr lang="de-DE" dirty="0" err="1"/>
              <a:t>raster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an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bands</a:t>
            </a:r>
            <a:r>
              <a:rPr lang="de-DE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BDB9D-3696-314C-9EBA-2D782518226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9631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86EC7-CEC5-6642-8D4D-F5F8E25CAA92}" type="datetimeFigureOut">
              <a:rPr lang="de-DE" smtClean="0"/>
              <a:t>21.08.18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12A83-F8E0-ED40-B264-7F438A035C0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8802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86EC7-CEC5-6642-8D4D-F5F8E25CAA92}" type="datetimeFigureOut">
              <a:rPr lang="de-DE" smtClean="0"/>
              <a:t>21.08.18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12A83-F8E0-ED40-B264-7F438A035C0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8038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86EC7-CEC5-6642-8D4D-F5F8E25CAA92}" type="datetimeFigureOut">
              <a:rPr lang="de-DE" smtClean="0"/>
              <a:t>21.08.18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12A83-F8E0-ED40-B264-7F438A035C0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934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86EC7-CEC5-6642-8D4D-F5F8E25CAA92}" type="datetimeFigureOut">
              <a:rPr lang="de-DE" smtClean="0"/>
              <a:t>21.08.18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12A83-F8E0-ED40-B264-7F438A035C0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443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86EC7-CEC5-6642-8D4D-F5F8E25CAA92}" type="datetimeFigureOut">
              <a:rPr lang="de-DE" smtClean="0"/>
              <a:t>21.08.18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12A83-F8E0-ED40-B264-7F438A035C0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5048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86EC7-CEC5-6642-8D4D-F5F8E25CAA92}" type="datetimeFigureOut">
              <a:rPr lang="de-DE" smtClean="0"/>
              <a:t>21.08.18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12A83-F8E0-ED40-B264-7F438A035C0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9019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86EC7-CEC5-6642-8D4D-F5F8E25CAA92}" type="datetimeFigureOut">
              <a:rPr lang="de-DE" smtClean="0"/>
              <a:t>21.08.18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12A83-F8E0-ED40-B264-7F438A035C0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814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86EC7-CEC5-6642-8D4D-F5F8E25CAA92}" type="datetimeFigureOut">
              <a:rPr lang="de-DE" smtClean="0"/>
              <a:t>21.08.18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12A83-F8E0-ED40-B264-7F438A035C0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6699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86EC7-CEC5-6642-8D4D-F5F8E25CAA92}" type="datetimeFigureOut">
              <a:rPr lang="de-DE" smtClean="0"/>
              <a:t>21.08.18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12A83-F8E0-ED40-B264-7F438A035C0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130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86EC7-CEC5-6642-8D4D-F5F8E25CAA92}" type="datetimeFigureOut">
              <a:rPr lang="de-DE" smtClean="0"/>
              <a:t>21.08.18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12A83-F8E0-ED40-B264-7F438A035C0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4662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86EC7-CEC5-6642-8D4D-F5F8E25CAA92}" type="datetimeFigureOut">
              <a:rPr lang="de-DE" smtClean="0"/>
              <a:t>21.08.18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12A83-F8E0-ED40-B264-7F438A035C0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3494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86EC7-CEC5-6642-8D4D-F5F8E25CAA92}" type="datetimeFigureOut">
              <a:rPr lang="de-DE" smtClean="0"/>
              <a:t>21.08.18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12A83-F8E0-ED40-B264-7F438A035C0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152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spatial.org/spatial/rst/7-vectmanip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spatial.org/spatial/rst/8-rastermanip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gimond.github.io/Spatial/index.html" TargetMode="External"/><Relationship Id="rId2" Type="http://schemas.openxmlformats.org/officeDocument/2006/relationships/hyperlink" Target="http://www.rspatial.org/spatia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dzer.github.io/UseR2017/" TargetMode="External"/><Relationship Id="rId5" Type="http://schemas.openxmlformats.org/officeDocument/2006/relationships/hyperlink" Target="https://www.jessesadler.com/post/gis-with-r-intro/" TargetMode="External"/><Relationship Id="rId4" Type="http://schemas.openxmlformats.org/officeDocument/2006/relationships/hyperlink" Target="http://zevross.com/blog/2016/01/13/tips-for-reading-spatial-files-into-r-with-rgdal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sabel-rosa/R_as_GIS.gi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9DD89-0FC4-1840-BF3F-028F78BEDF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R </a:t>
            </a:r>
            <a:r>
              <a:rPr lang="de-DE" dirty="0" err="1"/>
              <a:t>as</a:t>
            </a:r>
            <a:r>
              <a:rPr lang="de-DE" dirty="0"/>
              <a:t> a GIS </a:t>
            </a:r>
            <a:r>
              <a:rPr lang="de-DE" dirty="0" err="1"/>
              <a:t>system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0663F0-FC1E-2E47-9902-9E65510FF9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Isabel Rosa</a:t>
            </a:r>
          </a:p>
          <a:p>
            <a:r>
              <a:rPr lang="de-DE" dirty="0" err="1"/>
              <a:t>isabel.rosa@idiv.de</a:t>
            </a:r>
            <a:endParaRPr lang="de-DE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E1A0209-7000-3840-9625-56AD3270A551}"/>
              </a:ext>
            </a:extLst>
          </p:cNvPr>
          <p:cNvSpPr txBox="1">
            <a:spLocks/>
          </p:cNvSpPr>
          <p:nvPr/>
        </p:nvSpPr>
        <p:spPr>
          <a:xfrm>
            <a:off x="277586" y="5763985"/>
            <a:ext cx="8686800" cy="9633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dirty="0"/>
              <a:t>iDiv Summer School		</a:t>
            </a:r>
          </a:p>
          <a:p>
            <a:pPr algn="l"/>
            <a:r>
              <a:rPr lang="de-DE" dirty="0"/>
              <a:t>							22 August 2018, </a:t>
            </a:r>
          </a:p>
          <a:p>
            <a:pPr algn="l"/>
            <a:r>
              <a:rPr lang="de-DE" dirty="0"/>
              <a:t>							Leipzig, Germany</a:t>
            </a:r>
          </a:p>
        </p:txBody>
      </p:sp>
    </p:spTree>
    <p:extLst>
      <p:ext uri="{BB962C8B-B14F-4D97-AF65-F5344CB8AC3E}">
        <p14:creationId xmlns:p14="http://schemas.microsoft.com/office/powerpoint/2010/main" val="3761032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D8538-D55D-F242-AB05-165CCD46B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Operations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shapefiles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3560D-D222-2E4E-9F79-212F6E85F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4832350" cy="4486274"/>
          </a:xfrm>
        </p:spPr>
        <p:txBody>
          <a:bodyPr>
            <a:normAutofit/>
          </a:bodyPr>
          <a:lstStyle/>
          <a:p>
            <a:r>
              <a:rPr lang="de-DE" sz="2400" dirty="0" err="1"/>
              <a:t>There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a large </a:t>
            </a:r>
            <a:r>
              <a:rPr lang="de-DE" sz="2400" dirty="0" err="1"/>
              <a:t>number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operations</a:t>
            </a:r>
            <a:r>
              <a:rPr lang="de-DE" sz="2400" dirty="0"/>
              <a:t> </a:t>
            </a:r>
            <a:r>
              <a:rPr lang="de-DE" sz="2400" dirty="0" err="1"/>
              <a:t>that</a:t>
            </a:r>
            <a:r>
              <a:rPr lang="de-DE" sz="2400" dirty="0"/>
              <a:t> </a:t>
            </a:r>
            <a:r>
              <a:rPr lang="de-DE" sz="2400" dirty="0" err="1"/>
              <a:t>you</a:t>
            </a:r>
            <a:r>
              <a:rPr lang="de-DE" sz="2400" dirty="0"/>
              <a:t> </a:t>
            </a:r>
            <a:r>
              <a:rPr lang="de-DE" sz="2400" dirty="0" err="1"/>
              <a:t>can</a:t>
            </a:r>
            <a:r>
              <a:rPr lang="de-DE" sz="2400" dirty="0"/>
              <a:t> </a:t>
            </a:r>
            <a:r>
              <a:rPr lang="de-DE" sz="2400" dirty="0" err="1"/>
              <a:t>perform</a:t>
            </a:r>
            <a:r>
              <a:rPr lang="de-DE" sz="2400" dirty="0"/>
              <a:t> </a:t>
            </a:r>
            <a:r>
              <a:rPr lang="de-DE" sz="2400" dirty="0" err="1"/>
              <a:t>using</a:t>
            </a:r>
            <a:r>
              <a:rPr lang="de-DE" sz="2400" dirty="0"/>
              <a:t> </a:t>
            </a:r>
            <a:r>
              <a:rPr lang="de-DE" sz="2400" dirty="0" err="1"/>
              <a:t>shapefiles</a:t>
            </a:r>
            <a:r>
              <a:rPr lang="de-DE" sz="2400" dirty="0"/>
              <a:t>, just </a:t>
            </a:r>
            <a:r>
              <a:rPr lang="de-DE" sz="2400" dirty="0" err="1"/>
              <a:t>some</a:t>
            </a:r>
            <a:r>
              <a:rPr lang="de-DE" sz="2400" dirty="0"/>
              <a:t> </a:t>
            </a:r>
            <a:r>
              <a:rPr lang="de-DE" sz="2400" dirty="0" err="1"/>
              <a:t>examples</a:t>
            </a:r>
            <a:r>
              <a:rPr lang="de-DE" sz="2400" dirty="0"/>
              <a:t>:</a:t>
            </a:r>
          </a:p>
          <a:p>
            <a:r>
              <a:rPr lang="de-DE" sz="2400" b="1" dirty="0" err="1">
                <a:solidFill>
                  <a:schemeClr val="accent2">
                    <a:lumMod val="75000"/>
                  </a:schemeClr>
                </a:solidFill>
              </a:rPr>
              <a:t>Selection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attributes</a:t>
            </a:r>
            <a:endParaRPr lang="de-DE" sz="2400" dirty="0"/>
          </a:p>
          <a:p>
            <a:r>
              <a:rPr lang="de-DE" sz="2400" dirty="0" err="1"/>
              <a:t>Merge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b="1" dirty="0" err="1">
                <a:solidFill>
                  <a:schemeClr val="accent2">
                    <a:lumMod val="75000"/>
                  </a:schemeClr>
                </a:solidFill>
              </a:rPr>
              <a:t>Intersect</a:t>
            </a:r>
            <a:endParaRPr lang="de-DE" sz="24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de-DE" sz="2400" dirty="0"/>
              <a:t>Clip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Erase</a:t>
            </a:r>
            <a:endParaRPr lang="de-DE" sz="2400" dirty="0"/>
          </a:p>
          <a:p>
            <a:r>
              <a:rPr lang="de-DE" sz="2400" dirty="0"/>
              <a:t>Aggregate/</a:t>
            </a:r>
            <a:r>
              <a:rPr lang="de-DE" sz="2400" dirty="0" err="1"/>
              <a:t>Dissolve</a:t>
            </a:r>
            <a:endParaRPr lang="de-DE" sz="2400" dirty="0"/>
          </a:p>
          <a:p>
            <a:endParaRPr lang="de-DE" sz="2400" dirty="0"/>
          </a:p>
          <a:p>
            <a:endParaRPr lang="de-DE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524B1C-ACB0-7D48-8DBD-4160A698B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650" y="1690689"/>
            <a:ext cx="2667000" cy="119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67408C-7CF1-3A48-929B-8A68D26F6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0" y="3028952"/>
            <a:ext cx="3162300" cy="1181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E89664-842A-C541-B017-FBC58354A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869" y="5399806"/>
            <a:ext cx="3303587" cy="10916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37302F-A835-F443-B215-EF20B6830F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2237" y="4510748"/>
            <a:ext cx="5073650" cy="207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70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516C2-B396-084F-AA24-5FD06FC0C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Working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shapefiles</a:t>
            </a:r>
            <a:r>
              <a:rPr lang="de-DE" dirty="0"/>
              <a:t>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473AA-7E0C-E440-B9F8-9C9F0C371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Markdown</a:t>
            </a:r>
            <a:endParaRPr lang="de-DE" dirty="0"/>
          </a:p>
          <a:p>
            <a:r>
              <a:rPr lang="de-DE" dirty="0">
                <a:hlinkClick r:id="rId2"/>
              </a:rPr>
              <a:t>http://www.rspatial.org/spatial/rst/7-vectmanip.html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6298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9F241-B1F9-0B44-8ED7-03B1F7F7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Operations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rasters</a:t>
            </a:r>
            <a:r>
              <a:rPr lang="de-DE" dirty="0"/>
              <a:t> (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algebra</a:t>
            </a:r>
            <a:r>
              <a:rPr lang="de-DE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41411-908E-3B46-92D0-535FCBD8F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Operations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rasters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extremely</a:t>
            </a:r>
            <a:r>
              <a:rPr lang="de-DE" dirty="0"/>
              <a:t> powerful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done</a:t>
            </a:r>
            <a:r>
              <a:rPr lang="de-DE" dirty="0"/>
              <a:t>: </a:t>
            </a:r>
          </a:p>
          <a:p>
            <a:pPr lvl="1"/>
            <a:r>
              <a:rPr lang="de-DE" dirty="0" err="1"/>
              <a:t>Globally</a:t>
            </a:r>
            <a:r>
              <a:rPr lang="de-DE" dirty="0"/>
              <a:t>: </a:t>
            </a:r>
            <a:r>
              <a:rPr lang="de-DE" dirty="0" err="1"/>
              <a:t>considering</a:t>
            </a:r>
            <a:r>
              <a:rPr lang="de-DE" dirty="0"/>
              <a:t> all </a:t>
            </a:r>
            <a:r>
              <a:rPr lang="de-DE" dirty="0" err="1"/>
              <a:t>raster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  <a:p>
            <a:pPr lvl="1"/>
            <a:r>
              <a:rPr lang="de-DE" dirty="0" err="1"/>
              <a:t>Locally</a:t>
            </a:r>
            <a:r>
              <a:rPr lang="de-DE" dirty="0"/>
              <a:t>: on a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basis</a:t>
            </a:r>
            <a:endParaRPr lang="de-DE" dirty="0"/>
          </a:p>
          <a:p>
            <a:pPr lvl="1"/>
            <a:r>
              <a:rPr lang="de-DE" dirty="0" err="1"/>
              <a:t>Focal</a:t>
            </a:r>
            <a:r>
              <a:rPr lang="de-DE" dirty="0"/>
              <a:t>: </a:t>
            </a:r>
            <a:r>
              <a:rPr lang="de-DE" dirty="0" err="1"/>
              <a:t>considering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neighboorhood</a:t>
            </a:r>
            <a:endParaRPr lang="de-DE" dirty="0"/>
          </a:p>
          <a:p>
            <a:pPr lvl="1"/>
            <a:r>
              <a:rPr lang="de-DE" dirty="0"/>
              <a:t>Zonal: </a:t>
            </a:r>
            <a:r>
              <a:rPr lang="de-DE" dirty="0" err="1"/>
              <a:t>considering</a:t>
            </a:r>
            <a:r>
              <a:rPr lang="de-DE" dirty="0"/>
              <a:t> </a:t>
            </a:r>
            <a:r>
              <a:rPr lang="de-DE" dirty="0" err="1"/>
              <a:t>zones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statistics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 err="1"/>
              <a:t>Focal</a:t>
            </a:r>
            <a:r>
              <a:rPr lang="de-DE" dirty="0"/>
              <a:t> </a:t>
            </a:r>
            <a:r>
              <a:rPr lang="de-DE" dirty="0" err="1"/>
              <a:t>statistics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990755-9E33-0C44-917B-1D26FBCDA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043" y="4259263"/>
            <a:ext cx="2870200" cy="78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B58389-8776-714A-870D-C736619E08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41"/>
          <a:stretch/>
        </p:blipFill>
        <p:spPr>
          <a:xfrm>
            <a:off x="4252514" y="5046663"/>
            <a:ext cx="1160463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A9ED04-42C2-674C-888B-8C56F0E33F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2148" r="78070"/>
          <a:stretch/>
        </p:blipFill>
        <p:spPr>
          <a:xfrm>
            <a:off x="7157243" y="2467768"/>
            <a:ext cx="629445" cy="883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076372-87AE-4C45-8F3F-FBC9D79E4546}"/>
              </a:ext>
            </a:extLst>
          </p:cNvPr>
          <p:cNvSpPr txBox="1"/>
          <p:nvPr/>
        </p:nvSpPr>
        <p:spPr>
          <a:xfrm>
            <a:off x="7935118" y="2724626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Sum</a:t>
            </a:r>
            <a:r>
              <a:rPr lang="de-DE" dirty="0"/>
              <a:t> = 19</a:t>
            </a:r>
          </a:p>
        </p:txBody>
      </p:sp>
    </p:spTree>
    <p:extLst>
      <p:ext uri="{BB962C8B-B14F-4D97-AF65-F5344CB8AC3E}">
        <p14:creationId xmlns:p14="http://schemas.microsoft.com/office/powerpoint/2010/main" val="138771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516C2-B396-084F-AA24-5FD06FC0C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Working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rasters</a:t>
            </a:r>
            <a:r>
              <a:rPr lang="de-DE" dirty="0"/>
              <a:t>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473AA-7E0C-E440-B9F8-9C9F0C371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Markdown</a:t>
            </a:r>
            <a:endParaRPr lang="de-DE" dirty="0"/>
          </a:p>
          <a:p>
            <a:r>
              <a:rPr lang="de-DE" dirty="0">
                <a:hlinkClick r:id="rId2"/>
              </a:rPr>
              <a:t>http://www.rspatial.org/spatial/rst/8-rastermanip.html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9655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0B500-A5E9-2743-8918-CBF7CFC08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Mixing </a:t>
            </a:r>
            <a:r>
              <a:rPr lang="de-DE" dirty="0" err="1"/>
              <a:t>both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5E954-F187-1C4C-829D-9CE44F894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271963" cy="4351338"/>
          </a:xfrm>
        </p:spPr>
        <p:txBody>
          <a:bodyPr>
            <a:normAutofit fontScale="85000" lnSpcReduction="20000"/>
          </a:bodyPr>
          <a:lstStyle/>
          <a:p>
            <a:r>
              <a:rPr lang="de-DE" i="1" dirty="0"/>
              <a:t>Zonal </a:t>
            </a:r>
            <a:r>
              <a:rPr lang="de-DE" i="1" dirty="0" err="1"/>
              <a:t>Statistics</a:t>
            </a:r>
            <a:r>
              <a:rPr lang="de-DE" dirty="0"/>
              <a:t>: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aggreagted</a:t>
            </a:r>
            <a:r>
              <a:rPr lang="de-DE" dirty="0"/>
              <a:t> </a:t>
            </a:r>
            <a:r>
              <a:rPr lang="de-DE" dirty="0" err="1"/>
              <a:t>statistics</a:t>
            </a:r>
            <a:r>
              <a:rPr lang="de-DE" dirty="0"/>
              <a:t> per </a:t>
            </a:r>
            <a:r>
              <a:rPr lang="de-DE" dirty="0" err="1"/>
              <a:t>previously</a:t>
            </a:r>
            <a:r>
              <a:rPr lang="de-DE" dirty="0"/>
              <a:t>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zones</a:t>
            </a:r>
            <a:endParaRPr lang="de-DE" dirty="0"/>
          </a:p>
          <a:p>
            <a:endParaRPr lang="de-DE" dirty="0"/>
          </a:p>
          <a:p>
            <a:r>
              <a:rPr lang="de-DE" i="1" dirty="0" err="1"/>
              <a:t>Distances</a:t>
            </a:r>
            <a:r>
              <a:rPr lang="de-DE" dirty="0"/>
              <a:t>: </a:t>
            </a:r>
            <a:r>
              <a:rPr lang="de-DE" dirty="0" err="1"/>
              <a:t>calculates</a:t>
            </a:r>
            <a:r>
              <a:rPr lang="de-DE" dirty="0"/>
              <a:t> </a:t>
            </a:r>
            <a:r>
              <a:rPr lang="de-DE" dirty="0" err="1"/>
              <a:t>minumum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nearest</a:t>
            </a:r>
            <a:r>
              <a:rPr lang="de-DE" dirty="0"/>
              <a:t> </a:t>
            </a:r>
            <a:r>
              <a:rPr lang="de-DE" dirty="0" err="1"/>
              <a:t>feature</a:t>
            </a:r>
            <a:r>
              <a:rPr lang="de-DE" dirty="0"/>
              <a:t>. </a:t>
            </a:r>
            <a:r>
              <a:rPr lang="de-DE" dirty="0" err="1"/>
              <a:t>Useful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calculate</a:t>
            </a:r>
            <a:r>
              <a:rPr lang="de-DE" dirty="0"/>
              <a:t>,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instance</a:t>
            </a:r>
            <a:r>
              <a:rPr lang="de-DE" dirty="0"/>
              <a:t>,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roads</a:t>
            </a:r>
            <a:r>
              <a:rPr lang="de-DE" dirty="0"/>
              <a:t>, </a:t>
            </a:r>
            <a:r>
              <a:rPr lang="de-DE" dirty="0" err="1"/>
              <a:t>rivers</a:t>
            </a:r>
            <a:r>
              <a:rPr lang="de-DE" dirty="0"/>
              <a:t>, </a:t>
            </a:r>
            <a:r>
              <a:rPr lang="de-DE" dirty="0" err="1"/>
              <a:t>settlements</a:t>
            </a:r>
            <a:r>
              <a:rPr lang="de-DE" dirty="0"/>
              <a:t>, etc.</a:t>
            </a:r>
          </a:p>
          <a:p>
            <a:endParaRPr lang="de-DE" dirty="0"/>
          </a:p>
          <a:p>
            <a:r>
              <a:rPr lang="de-DE" i="1" dirty="0"/>
              <a:t>Interpolation</a:t>
            </a:r>
            <a:r>
              <a:rPr lang="de-DE" dirty="0"/>
              <a:t>: </a:t>
            </a:r>
            <a:r>
              <a:rPr lang="de-DE" dirty="0" err="1"/>
              <a:t>spatial</a:t>
            </a:r>
            <a:r>
              <a:rPr lang="de-DE" dirty="0"/>
              <a:t> </a:t>
            </a:r>
            <a:r>
              <a:rPr lang="de-DE" dirty="0" err="1"/>
              <a:t>autocorrelation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9B3020-97EF-D54F-B7F5-A584D85DB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994" y="60653"/>
            <a:ext cx="3264750" cy="29495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70A576-C9B8-B64B-B7EB-865494A4D809}"/>
              </a:ext>
            </a:extLst>
          </p:cNvPr>
          <p:cNvSpPr/>
          <p:nvPr/>
        </p:nvSpPr>
        <p:spPr>
          <a:xfrm>
            <a:off x="3908489" y="5103674"/>
            <a:ext cx="53176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de-DE" b="1" i="0" dirty="0" err="1">
                <a:solidFill>
                  <a:srgbClr val="000000"/>
                </a:solidFill>
                <a:effectLst/>
                <a:latin typeface="Roboto"/>
              </a:rPr>
              <a:t>Tobler’s</a:t>
            </a:r>
            <a:r>
              <a:rPr lang="de-DE" b="1" i="0" dirty="0">
                <a:solidFill>
                  <a:srgbClr val="000000"/>
                </a:solidFill>
                <a:effectLst/>
                <a:latin typeface="Roboto"/>
              </a:rPr>
              <a:t> First Law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Roboto"/>
              </a:rPr>
              <a:t>of</a:t>
            </a:r>
            <a:r>
              <a:rPr lang="de-DE" b="1" i="0" dirty="0">
                <a:solidFill>
                  <a:srgbClr val="000000"/>
                </a:solidFill>
                <a:effectLst/>
                <a:latin typeface="Roboto"/>
              </a:rPr>
              <a:t>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Roboto"/>
              </a:rPr>
              <a:t>Geography</a:t>
            </a:r>
            <a:r>
              <a:rPr lang="de-DE" b="1" i="0" dirty="0">
                <a:solidFill>
                  <a:srgbClr val="000000"/>
                </a:solidFill>
                <a:effectLst/>
                <a:latin typeface="Roboto"/>
              </a:rPr>
              <a:t> </a:t>
            </a:r>
          </a:p>
          <a:p>
            <a:pPr fontAlgn="base"/>
            <a:r>
              <a:rPr lang="de-DE" i="0" dirty="0">
                <a:solidFill>
                  <a:srgbClr val="000000"/>
                </a:solidFill>
                <a:effectLst/>
                <a:latin typeface="Roboto"/>
              </a:rPr>
              <a:t>(</a:t>
            </a:r>
            <a:r>
              <a:rPr lang="de-DE" b="0" i="0" dirty="0">
                <a:solidFill>
                  <a:srgbClr val="000000"/>
                </a:solidFill>
                <a:effectLst/>
                <a:latin typeface="Roboto"/>
              </a:rPr>
              <a:t>Waldo R.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Roboto"/>
              </a:rPr>
              <a:t>Tobler’s</a:t>
            </a:r>
            <a:r>
              <a:rPr lang="de-DE" b="0" i="0" dirty="0">
                <a:solidFill>
                  <a:srgbClr val="000000"/>
                </a:solidFill>
                <a:effectLst/>
                <a:latin typeface="Roboto"/>
              </a:rPr>
              <a:t> in 1969)</a:t>
            </a:r>
          </a:p>
          <a:p>
            <a:pPr fontAlgn="base"/>
            <a:endParaRPr lang="de-DE" b="1" i="0" dirty="0">
              <a:solidFill>
                <a:srgbClr val="000000"/>
              </a:solidFill>
              <a:effectLst/>
              <a:latin typeface="Roboto"/>
            </a:endParaRPr>
          </a:p>
          <a:p>
            <a:pPr fontAlgn="base"/>
            <a:r>
              <a:rPr lang="de-DE" b="0" i="1" dirty="0" err="1">
                <a:solidFill>
                  <a:srgbClr val="000000"/>
                </a:solidFill>
                <a:effectLst/>
                <a:latin typeface="Roboto"/>
              </a:rPr>
              <a:t>Everything</a:t>
            </a:r>
            <a:r>
              <a:rPr lang="de-DE" b="0" i="1" dirty="0">
                <a:solidFill>
                  <a:srgbClr val="000000"/>
                </a:solidFill>
                <a:effectLst/>
                <a:latin typeface="Roboto"/>
              </a:rPr>
              <a:t> </a:t>
            </a:r>
            <a:r>
              <a:rPr lang="de-DE" b="0" i="1" dirty="0" err="1">
                <a:solidFill>
                  <a:srgbClr val="000000"/>
                </a:solidFill>
                <a:effectLst/>
                <a:latin typeface="Roboto"/>
              </a:rPr>
              <a:t>is</a:t>
            </a:r>
            <a:r>
              <a:rPr lang="de-DE" b="0" i="1" dirty="0">
                <a:solidFill>
                  <a:srgbClr val="000000"/>
                </a:solidFill>
                <a:effectLst/>
                <a:latin typeface="Roboto"/>
              </a:rPr>
              <a:t> </a:t>
            </a:r>
            <a:r>
              <a:rPr lang="de-DE" b="0" i="1" dirty="0" err="1">
                <a:solidFill>
                  <a:srgbClr val="000000"/>
                </a:solidFill>
                <a:effectLst/>
                <a:latin typeface="Roboto"/>
              </a:rPr>
              <a:t>related</a:t>
            </a:r>
            <a:r>
              <a:rPr lang="de-DE" b="0" i="1" dirty="0">
                <a:solidFill>
                  <a:srgbClr val="000000"/>
                </a:solidFill>
                <a:effectLst/>
                <a:latin typeface="Roboto"/>
              </a:rPr>
              <a:t> </a:t>
            </a:r>
            <a:r>
              <a:rPr lang="de-DE" b="0" i="1" dirty="0" err="1">
                <a:solidFill>
                  <a:srgbClr val="000000"/>
                </a:solidFill>
                <a:effectLst/>
                <a:latin typeface="Roboto"/>
              </a:rPr>
              <a:t>to</a:t>
            </a:r>
            <a:r>
              <a:rPr lang="de-DE" b="0" i="1" dirty="0">
                <a:solidFill>
                  <a:srgbClr val="000000"/>
                </a:solidFill>
                <a:effectLst/>
                <a:latin typeface="Roboto"/>
              </a:rPr>
              <a:t> </a:t>
            </a:r>
            <a:r>
              <a:rPr lang="de-DE" b="0" i="1" dirty="0" err="1">
                <a:solidFill>
                  <a:srgbClr val="000000"/>
                </a:solidFill>
                <a:effectLst/>
                <a:latin typeface="Roboto"/>
              </a:rPr>
              <a:t>everything</a:t>
            </a:r>
            <a:r>
              <a:rPr lang="de-DE" b="0" i="1" dirty="0">
                <a:solidFill>
                  <a:srgbClr val="000000"/>
                </a:solidFill>
                <a:effectLst/>
                <a:latin typeface="Roboto"/>
              </a:rPr>
              <a:t> </a:t>
            </a:r>
            <a:r>
              <a:rPr lang="de-DE" b="0" i="1" dirty="0" err="1">
                <a:solidFill>
                  <a:srgbClr val="000000"/>
                </a:solidFill>
                <a:effectLst/>
                <a:latin typeface="Roboto"/>
              </a:rPr>
              <a:t>else</a:t>
            </a:r>
            <a:r>
              <a:rPr lang="de-DE" b="0" i="1" dirty="0">
                <a:solidFill>
                  <a:srgbClr val="000000"/>
                </a:solidFill>
                <a:effectLst/>
                <a:latin typeface="Roboto"/>
              </a:rPr>
              <a:t>, but </a:t>
            </a:r>
            <a:r>
              <a:rPr lang="de-DE" b="0" i="1" dirty="0" err="1">
                <a:solidFill>
                  <a:srgbClr val="000000"/>
                </a:solidFill>
                <a:effectLst/>
                <a:latin typeface="Roboto"/>
              </a:rPr>
              <a:t>near</a:t>
            </a:r>
            <a:r>
              <a:rPr lang="de-DE" b="0" i="1" dirty="0">
                <a:solidFill>
                  <a:srgbClr val="000000"/>
                </a:solidFill>
                <a:effectLst/>
                <a:latin typeface="Roboto"/>
              </a:rPr>
              <a:t> </a:t>
            </a:r>
            <a:r>
              <a:rPr lang="de-DE" b="0" i="1" dirty="0" err="1">
                <a:solidFill>
                  <a:srgbClr val="000000"/>
                </a:solidFill>
                <a:effectLst/>
                <a:latin typeface="Roboto"/>
              </a:rPr>
              <a:t>things</a:t>
            </a:r>
            <a:r>
              <a:rPr lang="de-DE" b="0" i="1" dirty="0">
                <a:solidFill>
                  <a:srgbClr val="000000"/>
                </a:solidFill>
                <a:effectLst/>
                <a:latin typeface="Roboto"/>
              </a:rPr>
              <a:t> </a:t>
            </a:r>
            <a:r>
              <a:rPr lang="de-DE" b="0" i="1" dirty="0" err="1">
                <a:solidFill>
                  <a:srgbClr val="000000"/>
                </a:solidFill>
                <a:effectLst/>
                <a:latin typeface="Roboto"/>
              </a:rPr>
              <a:t>are</a:t>
            </a:r>
            <a:r>
              <a:rPr lang="de-DE" b="0" i="1" dirty="0">
                <a:solidFill>
                  <a:srgbClr val="000000"/>
                </a:solidFill>
                <a:effectLst/>
                <a:latin typeface="Roboto"/>
              </a:rPr>
              <a:t> </a:t>
            </a:r>
            <a:r>
              <a:rPr lang="de-DE" b="0" i="1" dirty="0" err="1">
                <a:solidFill>
                  <a:srgbClr val="000000"/>
                </a:solidFill>
                <a:effectLst/>
                <a:latin typeface="Roboto"/>
              </a:rPr>
              <a:t>more</a:t>
            </a:r>
            <a:r>
              <a:rPr lang="de-DE" b="0" i="1" dirty="0">
                <a:solidFill>
                  <a:srgbClr val="000000"/>
                </a:solidFill>
                <a:effectLst/>
                <a:latin typeface="Roboto"/>
              </a:rPr>
              <a:t> </a:t>
            </a:r>
            <a:r>
              <a:rPr lang="de-DE" b="0" i="1" dirty="0" err="1">
                <a:solidFill>
                  <a:srgbClr val="000000"/>
                </a:solidFill>
                <a:effectLst/>
                <a:latin typeface="Roboto"/>
              </a:rPr>
              <a:t>related</a:t>
            </a:r>
            <a:r>
              <a:rPr lang="de-DE" b="0" i="1" dirty="0">
                <a:solidFill>
                  <a:srgbClr val="000000"/>
                </a:solidFill>
                <a:effectLst/>
                <a:latin typeface="Roboto"/>
              </a:rPr>
              <a:t> </a:t>
            </a:r>
            <a:r>
              <a:rPr lang="de-DE" b="0" i="1" dirty="0" err="1">
                <a:solidFill>
                  <a:srgbClr val="000000"/>
                </a:solidFill>
                <a:effectLst/>
                <a:latin typeface="Roboto"/>
              </a:rPr>
              <a:t>than</a:t>
            </a:r>
            <a:r>
              <a:rPr lang="de-DE" b="0" i="1" dirty="0">
                <a:solidFill>
                  <a:srgbClr val="000000"/>
                </a:solidFill>
                <a:effectLst/>
                <a:latin typeface="Roboto"/>
              </a:rPr>
              <a:t> </a:t>
            </a:r>
            <a:r>
              <a:rPr lang="de-DE" b="0" i="1" dirty="0" err="1">
                <a:solidFill>
                  <a:srgbClr val="000000"/>
                </a:solidFill>
                <a:effectLst/>
                <a:latin typeface="Roboto"/>
              </a:rPr>
              <a:t>distant</a:t>
            </a:r>
            <a:r>
              <a:rPr lang="de-DE" b="0" i="1" dirty="0">
                <a:solidFill>
                  <a:srgbClr val="000000"/>
                </a:solidFill>
                <a:effectLst/>
                <a:latin typeface="Roboto"/>
              </a:rPr>
              <a:t> </a:t>
            </a:r>
            <a:r>
              <a:rPr lang="de-DE" b="0" i="1" dirty="0" err="1">
                <a:solidFill>
                  <a:srgbClr val="000000"/>
                </a:solidFill>
                <a:effectLst/>
                <a:latin typeface="Roboto"/>
              </a:rPr>
              <a:t>things</a:t>
            </a:r>
            <a:r>
              <a:rPr lang="de-DE" b="0" i="1" dirty="0">
                <a:solidFill>
                  <a:srgbClr val="000000"/>
                </a:solidFill>
                <a:effectLst/>
                <a:latin typeface="Roboto"/>
              </a:rPr>
              <a:t>.</a:t>
            </a:r>
          </a:p>
          <a:p>
            <a:pPr fontAlgn="base"/>
            <a:endParaRPr lang="de-DE" b="0" i="0" dirty="0">
              <a:solidFill>
                <a:srgbClr val="000000"/>
              </a:solidFill>
              <a:effectLst/>
              <a:latin typeface="Robot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A8C280-3E84-D347-93BE-5B746EB777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04" t="19477"/>
          <a:stretch/>
        </p:blipFill>
        <p:spPr>
          <a:xfrm>
            <a:off x="5580555" y="3174464"/>
            <a:ext cx="1973503" cy="170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32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12ED9-9C3B-CA4B-8553-7A61B9A89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672513" cy="1325563"/>
          </a:xfrm>
        </p:spPr>
        <p:txBody>
          <a:bodyPr/>
          <a:lstStyle/>
          <a:p>
            <a:r>
              <a:rPr lang="de-DE" dirty="0"/>
              <a:t>Interpolation: a </a:t>
            </a:r>
            <a:r>
              <a:rPr lang="de-DE" dirty="0" err="1"/>
              <a:t>world</a:t>
            </a:r>
            <a:r>
              <a:rPr lang="de-DE" dirty="0"/>
              <a:t> in </a:t>
            </a:r>
            <a:r>
              <a:rPr lang="de-DE" dirty="0" err="1"/>
              <a:t>itself</a:t>
            </a:r>
            <a:br>
              <a:rPr lang="de-DE" dirty="0"/>
            </a:br>
            <a:r>
              <a:rPr lang="de-DE" dirty="0"/>
              <a:t>IDW, </a:t>
            </a:r>
            <a:r>
              <a:rPr lang="de-DE" dirty="0" err="1"/>
              <a:t>Spline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Krigging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8FDBCC-5182-DA46-AB69-D94BB98C2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2058569"/>
            <a:ext cx="7758113" cy="406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547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4A7A2-F59E-E54A-9CDE-75D863618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D9235-493C-F348-AFF0-BAEDEC8FA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943350" cy="4351338"/>
          </a:xfrm>
        </p:spPr>
        <p:txBody>
          <a:bodyPr>
            <a:normAutofit fontScale="70000" lnSpcReduction="20000"/>
          </a:bodyPr>
          <a:lstStyle/>
          <a:p>
            <a:r>
              <a:rPr lang="de-DE" dirty="0" err="1"/>
              <a:t>Interpolates</a:t>
            </a:r>
            <a:r>
              <a:rPr lang="de-DE" dirty="0"/>
              <a:t> a </a:t>
            </a:r>
            <a:r>
              <a:rPr lang="de-DE" dirty="0" err="1"/>
              <a:t>raster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an inverse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weighted</a:t>
            </a:r>
            <a:r>
              <a:rPr lang="de-DE" dirty="0"/>
              <a:t> (IDW) </a:t>
            </a:r>
            <a:r>
              <a:rPr lang="de-DE" dirty="0" err="1"/>
              <a:t>technique</a:t>
            </a:r>
            <a:r>
              <a:rPr lang="de-DE" dirty="0"/>
              <a:t>.</a:t>
            </a:r>
          </a:p>
          <a:p>
            <a:r>
              <a:rPr lang="de-DE" dirty="0"/>
              <a:t>IDW </a:t>
            </a:r>
            <a:r>
              <a:rPr lang="de-DE" dirty="0" err="1"/>
              <a:t>relies</a:t>
            </a:r>
            <a:r>
              <a:rPr lang="de-DE" dirty="0"/>
              <a:t> </a:t>
            </a:r>
            <a:r>
              <a:rPr lang="de-DE" dirty="0" err="1"/>
              <a:t>mainly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inverse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raised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mathematical</a:t>
            </a:r>
            <a:r>
              <a:rPr lang="de-DE" dirty="0"/>
              <a:t> power.</a:t>
            </a:r>
          </a:p>
          <a:p>
            <a:r>
              <a:rPr lang="de-DE" dirty="0"/>
              <a:t>The </a:t>
            </a:r>
            <a:r>
              <a:rPr lang="de-DE" b="1" dirty="0"/>
              <a:t>Power</a:t>
            </a:r>
            <a:r>
              <a:rPr lang="de-DE" dirty="0"/>
              <a:t> 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lets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significance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interpolated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.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positive, real </a:t>
            </a:r>
            <a:r>
              <a:rPr lang="de-DE" dirty="0" err="1"/>
              <a:t>number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default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2.</a:t>
            </a:r>
          </a:p>
          <a:p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defining</a:t>
            </a:r>
            <a:r>
              <a:rPr lang="de-DE" dirty="0"/>
              <a:t> a </a:t>
            </a:r>
            <a:r>
              <a:rPr lang="de-DE" dirty="0" err="1"/>
              <a:t>higher</a:t>
            </a:r>
            <a:r>
              <a:rPr lang="de-DE" dirty="0"/>
              <a:t> power </a:t>
            </a:r>
            <a:r>
              <a:rPr lang="de-DE" dirty="0" err="1"/>
              <a:t>value</a:t>
            </a:r>
            <a:r>
              <a:rPr lang="de-DE" dirty="0"/>
              <a:t>,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emphasis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nearest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. Thus, </a:t>
            </a:r>
            <a:r>
              <a:rPr lang="de-DE" dirty="0" err="1"/>
              <a:t>nearby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will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influence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 will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detail</a:t>
            </a:r>
            <a:r>
              <a:rPr lang="de-DE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85AED3-BE35-434C-989E-395AE41BD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353534"/>
            <a:ext cx="3048000" cy="160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E0FEF3-9DBE-FD4E-81DC-9A38ADEAF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212" y="5511799"/>
            <a:ext cx="1625600" cy="1143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945987-B29C-574A-910C-CEF2C0FD5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269" y="148615"/>
            <a:ext cx="3302595" cy="399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32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516C2-B396-084F-AA24-5FD06FC0C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Working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rasters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shapefiles</a:t>
            </a:r>
            <a:r>
              <a:rPr lang="de-DE" dirty="0"/>
              <a:t>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473AA-7E0C-E440-B9F8-9C9F0C371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Markdown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9007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22A27-F33E-0C47-8D33-7CA2AF1A7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Exporting</a:t>
            </a:r>
            <a:r>
              <a:rPr lang="de-DE" dirty="0"/>
              <a:t> </a:t>
            </a:r>
            <a:r>
              <a:rPr lang="de-DE" dirty="0" err="1"/>
              <a:t>spatial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66AD2-156D-4E45-BB88-AA9C1AF50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 err="1"/>
              <a:t>Exporting</a:t>
            </a:r>
            <a:r>
              <a:rPr lang="de-DE" dirty="0"/>
              <a:t> </a:t>
            </a:r>
            <a:r>
              <a:rPr lang="de-DE" dirty="0" err="1"/>
              <a:t>shapefile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# Save </a:t>
            </a:r>
            <a:r>
              <a:rPr lang="de-DE" dirty="0" err="1"/>
              <a:t>polygon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shapefile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 err="1"/>
              <a:t>writeOGR</a:t>
            </a:r>
            <a:r>
              <a:rPr lang="de-DE" dirty="0"/>
              <a:t>(s1, </a:t>
            </a:r>
            <a:r>
              <a:rPr lang="de-DE" dirty="0" err="1"/>
              <a:t>dsn</a:t>
            </a:r>
            <a:r>
              <a:rPr lang="de-DE" dirty="0"/>
              <a:t>=".", </a:t>
            </a:r>
            <a:r>
              <a:rPr lang="de-DE" dirty="0" err="1"/>
              <a:t>layer</a:t>
            </a:r>
            <a:r>
              <a:rPr lang="de-DE" dirty="0"/>
              <a:t>="</a:t>
            </a:r>
            <a:r>
              <a:rPr lang="de-DE" dirty="0" err="1"/>
              <a:t>Counties</a:t>
            </a:r>
            <a:r>
              <a:rPr lang="de-DE" dirty="0"/>
              <a:t>", </a:t>
            </a:r>
            <a:r>
              <a:rPr lang="de-DE" dirty="0" err="1"/>
              <a:t>driver</a:t>
            </a:r>
            <a:r>
              <a:rPr lang="de-DE" dirty="0"/>
              <a:t>="ESRI </a:t>
            </a:r>
            <a:r>
              <a:rPr lang="de-DE" dirty="0" err="1"/>
              <a:t>Shapefile</a:t>
            </a:r>
            <a:r>
              <a:rPr lang="de-DE" dirty="0"/>
              <a:t>" )</a:t>
            </a:r>
          </a:p>
          <a:p>
            <a:pPr marL="0" indent="0">
              <a:buNone/>
            </a:pPr>
            <a:r>
              <a:rPr lang="de-DE" dirty="0" err="1"/>
              <a:t>outfile</a:t>
            </a:r>
            <a:r>
              <a:rPr lang="de-DE" dirty="0"/>
              <a:t> </a:t>
            </a:r>
            <a:r>
              <a:rPr lang="de-DE" b="1" dirty="0"/>
              <a:t>&lt;-</a:t>
            </a:r>
            <a:r>
              <a:rPr lang="de-DE" dirty="0"/>
              <a:t> '</a:t>
            </a:r>
            <a:r>
              <a:rPr lang="de-DE" dirty="0" err="1"/>
              <a:t>test.shp</a:t>
            </a:r>
            <a:r>
              <a:rPr lang="de-DE" dirty="0"/>
              <a:t>' </a:t>
            </a:r>
            <a:r>
              <a:rPr lang="de-DE" dirty="0" err="1"/>
              <a:t>shapefile</a:t>
            </a:r>
            <a:r>
              <a:rPr lang="de-DE" dirty="0"/>
              <a:t>(s, </a:t>
            </a:r>
            <a:r>
              <a:rPr lang="de-DE" dirty="0" err="1"/>
              <a:t>outfile</a:t>
            </a:r>
            <a:r>
              <a:rPr lang="de-DE" dirty="0"/>
              <a:t>, </a:t>
            </a:r>
            <a:r>
              <a:rPr lang="de-DE" dirty="0" err="1"/>
              <a:t>overwrite</a:t>
            </a:r>
            <a:r>
              <a:rPr lang="de-DE" b="1" dirty="0"/>
              <a:t>=</a:t>
            </a:r>
            <a:r>
              <a:rPr lang="de-DE" dirty="0"/>
              <a:t>TRUE)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# Save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shapefile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 err="1"/>
              <a:t>writeOGR</a:t>
            </a:r>
            <a:r>
              <a:rPr lang="de-DE" dirty="0"/>
              <a:t>(pt2, </a:t>
            </a:r>
            <a:r>
              <a:rPr lang="de-DE" dirty="0" err="1"/>
              <a:t>dsn</a:t>
            </a:r>
            <a:r>
              <a:rPr lang="de-DE" dirty="0"/>
              <a:t>=".", </a:t>
            </a:r>
            <a:r>
              <a:rPr lang="de-DE" dirty="0" err="1"/>
              <a:t>layer</a:t>
            </a:r>
            <a:r>
              <a:rPr lang="de-DE" dirty="0"/>
              <a:t>="Colleges", </a:t>
            </a:r>
            <a:r>
              <a:rPr lang="de-DE" dirty="0" err="1"/>
              <a:t>driver</a:t>
            </a:r>
            <a:r>
              <a:rPr lang="de-DE" dirty="0"/>
              <a:t>="ESRI </a:t>
            </a:r>
            <a:r>
              <a:rPr lang="de-DE" dirty="0" err="1"/>
              <a:t>Shapefile</a:t>
            </a:r>
            <a:r>
              <a:rPr lang="de-DE" dirty="0"/>
              <a:t>" 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Exporting</a:t>
            </a:r>
            <a:r>
              <a:rPr lang="de-DE" dirty="0"/>
              <a:t> </a:t>
            </a:r>
            <a:r>
              <a:rPr lang="de-DE" dirty="0" err="1"/>
              <a:t>raster</a:t>
            </a:r>
            <a:endParaRPr lang="de-DE" dirty="0"/>
          </a:p>
          <a:p>
            <a:pPr marL="0" indent="0">
              <a:buNone/>
            </a:pPr>
            <a:r>
              <a:rPr lang="de-DE" dirty="0" err="1"/>
              <a:t>writeRaster</a:t>
            </a:r>
            <a:r>
              <a:rPr lang="de-DE" dirty="0"/>
              <a:t>(r1, </a:t>
            </a:r>
            <a:r>
              <a:rPr lang="de-DE" dirty="0" err="1"/>
              <a:t>filename</a:t>
            </a:r>
            <a:r>
              <a:rPr lang="de-DE" dirty="0"/>
              <a:t>="</a:t>
            </a:r>
            <a:r>
              <a:rPr lang="de-DE" dirty="0" err="1"/>
              <a:t>elev</a:t>
            </a:r>
            <a:r>
              <a:rPr lang="de-DE" dirty="0"/>
              <a:t>", </a:t>
            </a:r>
            <a:r>
              <a:rPr lang="de-DE" dirty="0" err="1"/>
              <a:t>format</a:t>
            </a:r>
            <a:r>
              <a:rPr lang="de-DE" dirty="0"/>
              <a:t>="</a:t>
            </a:r>
            <a:r>
              <a:rPr lang="de-DE" dirty="0" err="1"/>
              <a:t>GTiff</a:t>
            </a:r>
            <a:r>
              <a:rPr lang="de-DE" dirty="0"/>
              <a:t>" )</a:t>
            </a:r>
          </a:p>
        </p:txBody>
      </p:sp>
    </p:spTree>
    <p:extLst>
      <p:ext uri="{BB962C8B-B14F-4D97-AF65-F5344CB8AC3E}">
        <p14:creationId xmlns:p14="http://schemas.microsoft.com/office/powerpoint/2010/main" val="1239537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CAFDB-21D5-D145-83CB-6B8D6CFA0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de-DE" dirty="0" err="1"/>
              <a:t>Questions</a:t>
            </a:r>
            <a:r>
              <a:rPr lang="de-DE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A1038-E7D0-E649-94A6-FC6836D51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i="1" dirty="0"/>
              <a:t>Main Resources:</a:t>
            </a:r>
          </a:p>
          <a:p>
            <a:r>
              <a:rPr lang="de-DE" dirty="0">
                <a:hlinkClick r:id="rId2"/>
              </a:rPr>
              <a:t>http://www.rspatial.org/spatial/</a:t>
            </a:r>
            <a:endParaRPr lang="de-DE" dirty="0"/>
          </a:p>
          <a:p>
            <a:r>
              <a:rPr lang="de-DE" dirty="0">
                <a:hlinkClick r:id="rId3"/>
              </a:rPr>
              <a:t>https://mgimond.github.io/Spatial/index.html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i="1" dirty="0"/>
              <a:t>Other Resources:</a:t>
            </a:r>
          </a:p>
          <a:p>
            <a:r>
              <a:rPr lang="de-DE" dirty="0">
                <a:hlinkClick r:id="rId4"/>
              </a:rPr>
              <a:t>http://zevross.com/blog/2016/01/13/tips-for-reading-spatial-files-into-r-with-rgdal/</a:t>
            </a:r>
            <a:endParaRPr lang="de-DE" dirty="0"/>
          </a:p>
          <a:p>
            <a:r>
              <a:rPr lang="de-DE" dirty="0">
                <a:hlinkClick r:id="rId5"/>
              </a:rPr>
              <a:t>https://www.jessesadler.com/post/gis-with-r-intro/</a:t>
            </a:r>
            <a:endParaRPr lang="de-DE" dirty="0"/>
          </a:p>
          <a:p>
            <a:r>
              <a:rPr lang="de-DE" dirty="0">
                <a:hlinkClick r:id="rId6"/>
              </a:rPr>
              <a:t>https://edzer.github.io/UseR2017/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6141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E5B94-E9A4-BC4C-B4BC-8026CB19E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Overall </a:t>
            </a:r>
            <a:r>
              <a:rPr lang="de-DE" dirty="0" err="1"/>
              <a:t>view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practical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70961-E13A-CA49-AC0B-98A360C4A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Import </a:t>
            </a:r>
            <a:r>
              <a:rPr lang="de-DE" dirty="0" err="1"/>
              <a:t>packages</a:t>
            </a:r>
            <a:endParaRPr lang="de-DE" dirty="0"/>
          </a:p>
          <a:p>
            <a:r>
              <a:rPr lang="de-DE" dirty="0"/>
              <a:t>Read in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/>
              <a:t>Check </a:t>
            </a:r>
            <a:r>
              <a:rPr lang="de-DE" dirty="0" err="1"/>
              <a:t>coordinates</a:t>
            </a:r>
            <a:r>
              <a:rPr lang="de-DE" dirty="0"/>
              <a:t>, etc.</a:t>
            </a:r>
          </a:p>
          <a:p>
            <a:r>
              <a:rPr lang="de-DE" dirty="0" err="1"/>
              <a:t>Perform</a:t>
            </a:r>
            <a:r>
              <a:rPr lang="de-DE" dirty="0"/>
              <a:t> simple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operations</a:t>
            </a:r>
            <a:r>
              <a:rPr lang="de-DE" dirty="0"/>
              <a:t> (</a:t>
            </a:r>
            <a:r>
              <a:rPr lang="de-DE" dirty="0" err="1"/>
              <a:t>merge</a:t>
            </a:r>
            <a:r>
              <a:rPr lang="de-DE" dirty="0"/>
              <a:t>, </a:t>
            </a:r>
            <a:r>
              <a:rPr lang="de-DE" dirty="0" err="1"/>
              <a:t>select</a:t>
            </a:r>
            <a:r>
              <a:rPr lang="de-DE" dirty="0"/>
              <a:t>)</a:t>
            </a:r>
          </a:p>
          <a:p>
            <a:r>
              <a:rPr lang="de-DE" dirty="0" err="1"/>
              <a:t>Visualize</a:t>
            </a:r>
            <a:r>
              <a:rPr lang="de-DE" dirty="0"/>
              <a:t> </a:t>
            </a:r>
            <a:r>
              <a:rPr lang="de-DE" dirty="0" err="1"/>
              <a:t>shapefiles</a:t>
            </a:r>
            <a:endParaRPr lang="de-DE" dirty="0"/>
          </a:p>
          <a:p>
            <a:r>
              <a:rPr lang="de-DE" dirty="0" err="1"/>
              <a:t>Convert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raster</a:t>
            </a:r>
            <a:endParaRPr lang="de-DE" dirty="0"/>
          </a:p>
          <a:p>
            <a:r>
              <a:rPr lang="de-DE" dirty="0" err="1"/>
              <a:t>Visualize</a:t>
            </a:r>
            <a:r>
              <a:rPr lang="de-DE" dirty="0"/>
              <a:t> </a:t>
            </a:r>
            <a:r>
              <a:rPr lang="de-DE" dirty="0" err="1"/>
              <a:t>raster</a:t>
            </a:r>
            <a:endParaRPr lang="de-DE" dirty="0"/>
          </a:p>
          <a:p>
            <a:r>
              <a:rPr lang="de-DE" dirty="0" err="1"/>
              <a:t>Perform</a:t>
            </a:r>
            <a:r>
              <a:rPr lang="de-DE" dirty="0"/>
              <a:t> simple </a:t>
            </a:r>
            <a:r>
              <a:rPr lang="de-DE" dirty="0" err="1"/>
              <a:t>raster</a:t>
            </a:r>
            <a:r>
              <a:rPr lang="de-DE" dirty="0"/>
              <a:t> </a:t>
            </a:r>
            <a:r>
              <a:rPr lang="de-DE" dirty="0" err="1"/>
              <a:t>operations</a:t>
            </a:r>
            <a:r>
              <a:rPr lang="de-DE" dirty="0"/>
              <a:t> (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statistics</a:t>
            </a:r>
            <a:r>
              <a:rPr lang="de-DE" dirty="0"/>
              <a:t>)</a:t>
            </a:r>
          </a:p>
          <a:p>
            <a:r>
              <a:rPr lang="de-DE" dirty="0"/>
              <a:t>Combine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(zonal, </a:t>
            </a:r>
            <a:r>
              <a:rPr lang="de-DE" dirty="0" err="1"/>
              <a:t>interporlation</a:t>
            </a:r>
            <a:r>
              <a:rPr lang="de-DE" dirty="0"/>
              <a:t>) </a:t>
            </a:r>
          </a:p>
          <a:p>
            <a:r>
              <a:rPr lang="de-DE" dirty="0"/>
              <a:t>Export </a:t>
            </a:r>
            <a:r>
              <a:rPr lang="de-DE" dirty="0" err="1"/>
              <a:t>output</a:t>
            </a:r>
            <a:endParaRPr lang="de-DE" dirty="0"/>
          </a:p>
          <a:p>
            <a:r>
              <a:rPr lang="de-DE" dirty="0" err="1"/>
              <a:t>Exercise</a:t>
            </a:r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E47334-A469-A940-9222-7F3E1C2C769B}"/>
              </a:ext>
            </a:extLst>
          </p:cNvPr>
          <p:cNvSpPr txBox="1"/>
          <p:nvPr/>
        </p:nvSpPr>
        <p:spPr>
          <a:xfrm rot="20443685">
            <a:off x="2382306" y="4598203"/>
            <a:ext cx="67946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solidFill>
                  <a:srgbClr val="FF0000"/>
                </a:solidFill>
              </a:rPr>
              <a:t>yDiv</a:t>
            </a:r>
            <a:r>
              <a:rPr lang="de-DE" sz="2800" b="1" dirty="0">
                <a:solidFill>
                  <a:srgbClr val="FF0000"/>
                </a:solidFill>
              </a:rPr>
              <a:t> </a:t>
            </a:r>
            <a:r>
              <a:rPr lang="de-DE" sz="2800" b="1" dirty="0" err="1">
                <a:solidFill>
                  <a:srgbClr val="FF0000"/>
                </a:solidFill>
              </a:rPr>
              <a:t>Introduction</a:t>
            </a:r>
            <a:r>
              <a:rPr lang="de-DE" sz="2800" b="1" dirty="0">
                <a:solidFill>
                  <a:srgbClr val="FF0000"/>
                </a:solidFill>
              </a:rPr>
              <a:t> </a:t>
            </a:r>
            <a:r>
              <a:rPr lang="de-DE" sz="2800" b="1" dirty="0" err="1">
                <a:solidFill>
                  <a:srgbClr val="FF0000"/>
                </a:solidFill>
              </a:rPr>
              <a:t>to</a:t>
            </a:r>
            <a:r>
              <a:rPr lang="de-DE" sz="2800" b="1" dirty="0">
                <a:solidFill>
                  <a:srgbClr val="FF0000"/>
                </a:solidFill>
              </a:rPr>
              <a:t> GIS </a:t>
            </a:r>
            <a:r>
              <a:rPr lang="de-DE" sz="2800" b="1" dirty="0" err="1">
                <a:solidFill>
                  <a:srgbClr val="FF0000"/>
                </a:solidFill>
              </a:rPr>
              <a:t>and</a:t>
            </a:r>
            <a:r>
              <a:rPr lang="de-DE" sz="2800" b="1" dirty="0">
                <a:solidFill>
                  <a:srgbClr val="FF0000"/>
                </a:solidFill>
              </a:rPr>
              <a:t> </a:t>
            </a:r>
            <a:r>
              <a:rPr lang="de-DE" sz="2800" b="1" dirty="0" err="1">
                <a:solidFill>
                  <a:srgbClr val="FF0000"/>
                </a:solidFill>
              </a:rPr>
              <a:t>Spatial</a:t>
            </a:r>
            <a:r>
              <a:rPr lang="de-DE" sz="2800" b="1" dirty="0">
                <a:solidFill>
                  <a:srgbClr val="FF0000"/>
                </a:solidFill>
              </a:rPr>
              <a:t> Analysis</a:t>
            </a:r>
          </a:p>
          <a:p>
            <a:r>
              <a:rPr lang="de-DE" sz="2800" b="1" dirty="0">
                <a:solidFill>
                  <a:srgbClr val="FF0000"/>
                </a:solidFill>
              </a:rPr>
              <a:t>5-9th November 2018</a:t>
            </a:r>
          </a:p>
        </p:txBody>
      </p:sp>
    </p:spTree>
    <p:extLst>
      <p:ext uri="{BB962C8B-B14F-4D97-AF65-F5344CB8AC3E}">
        <p14:creationId xmlns:p14="http://schemas.microsoft.com/office/powerpoint/2010/main" val="426160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71D1-6882-8D4B-AF1A-FB3B97B79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Exercise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1BFB4-2B24-2341-8104-A3AD69CCE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747907" cy="4869089"/>
          </a:xfrm>
        </p:spPr>
        <p:txBody>
          <a:bodyPr>
            <a:normAutofit/>
          </a:bodyPr>
          <a:lstStyle/>
          <a:p>
            <a:r>
              <a:rPr lang="de-DE" dirty="0"/>
              <a:t>Go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GitHub</a:t>
            </a:r>
            <a:endParaRPr lang="de-DE" dirty="0"/>
          </a:p>
          <a:p>
            <a:r>
              <a:rPr lang="de-DE" dirty="0"/>
              <a:t>Download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/>
              <a:t>Download </a:t>
            </a:r>
            <a:r>
              <a:rPr lang="de-DE" dirty="0" err="1"/>
              <a:t>markdown</a:t>
            </a:r>
            <a:r>
              <a:rPr lang="de-DE" dirty="0"/>
              <a:t> </a:t>
            </a:r>
          </a:p>
          <a:p>
            <a:r>
              <a:rPr lang="de-DE" dirty="0"/>
              <a:t>Start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exercise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stuck, </a:t>
            </a:r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ask</a:t>
            </a:r>
            <a:endParaRPr lang="de-DE" dirty="0"/>
          </a:p>
          <a:p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end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check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solution</a:t>
            </a:r>
            <a:endParaRPr lang="de-DE" dirty="0"/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end </a:t>
            </a:r>
            <a:r>
              <a:rPr lang="de-DE" dirty="0" err="1"/>
              <a:t>early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references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try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learned</a:t>
            </a:r>
            <a:r>
              <a:rPr lang="de-DE" dirty="0"/>
              <a:t> on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own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63299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01223-6BC7-444A-9B26-D5944C3C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Spatial</a:t>
            </a:r>
            <a:r>
              <a:rPr lang="de-DE" dirty="0"/>
              <a:t> Data Packages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A05C8-1C08-334B-82DA-A72BBF256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dirty="0" err="1"/>
              <a:t>We‘ll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mainly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: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i="1" dirty="0" err="1"/>
              <a:t>sp</a:t>
            </a:r>
            <a:r>
              <a:rPr lang="de-DE" dirty="0"/>
              <a:t>: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</a:p>
          <a:p>
            <a:r>
              <a:rPr lang="de-DE" i="1" dirty="0" err="1"/>
              <a:t>raster</a:t>
            </a:r>
            <a:r>
              <a:rPr lang="de-DE" dirty="0"/>
              <a:t>: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raster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i="1" dirty="0" err="1"/>
              <a:t>rgdal</a:t>
            </a:r>
            <a:r>
              <a:rPr lang="de-DE" dirty="0"/>
              <a:t>: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import</a:t>
            </a:r>
            <a:r>
              <a:rPr lang="de-DE" dirty="0"/>
              <a:t>/</a:t>
            </a:r>
            <a:r>
              <a:rPr lang="de-DE" dirty="0" err="1"/>
              <a:t>export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perform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operations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spatial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R</a:t>
            </a:r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i="1" dirty="0" err="1"/>
              <a:t>GitHub</a:t>
            </a:r>
            <a:r>
              <a:rPr lang="de-DE" dirty="0"/>
              <a:t>: </a:t>
            </a:r>
            <a:r>
              <a:rPr lang="de-DE" dirty="0">
                <a:hlinkClick r:id="rId2"/>
              </a:rPr>
              <a:t>https://github.com/isabel-rosa/R_as_GIS.git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4077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B45BD-A89A-A845-9310-3D2932FA9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Shapefiles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Rasters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90629-6BD3-D849-B735-6F8DCA2AE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487047" cy="4351338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A </a:t>
            </a:r>
            <a:r>
              <a:rPr lang="de-DE" dirty="0" err="1"/>
              <a:t>shapefile</a:t>
            </a:r>
            <a:r>
              <a:rPr lang="de-DE" dirty="0"/>
              <a:t> </a:t>
            </a:r>
            <a:r>
              <a:rPr lang="de-DE" dirty="0" err="1"/>
              <a:t>stores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geometric</a:t>
            </a:r>
            <a:r>
              <a:rPr lang="de-DE" dirty="0"/>
              <a:t> </a:t>
            </a:r>
            <a:r>
              <a:rPr lang="de-DE" dirty="0" err="1"/>
              <a:t>location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attribute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geographic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. These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, </a:t>
            </a:r>
            <a:r>
              <a:rPr lang="de-DE" dirty="0" err="1"/>
              <a:t>lines</a:t>
            </a:r>
            <a:r>
              <a:rPr lang="de-DE" dirty="0"/>
              <a:t>,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polygons</a:t>
            </a:r>
            <a:r>
              <a:rPr lang="de-DE" dirty="0"/>
              <a:t> (</a:t>
            </a:r>
            <a:r>
              <a:rPr lang="de-DE" dirty="0" err="1"/>
              <a:t>areas</a:t>
            </a:r>
            <a:r>
              <a:rPr lang="de-DE" dirty="0"/>
              <a:t>). </a:t>
            </a:r>
          </a:p>
          <a:p>
            <a:r>
              <a:rPr lang="de-DE" dirty="0"/>
              <a:t>A </a:t>
            </a:r>
            <a:r>
              <a:rPr lang="de-DE" dirty="0" err="1"/>
              <a:t>raster</a:t>
            </a:r>
            <a:r>
              <a:rPr lang="de-DE" dirty="0"/>
              <a:t> </a:t>
            </a:r>
            <a:r>
              <a:rPr lang="de-DE" dirty="0" err="1"/>
              <a:t>consists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 (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pixels</a:t>
            </a:r>
            <a:r>
              <a:rPr lang="de-DE" dirty="0"/>
              <a:t>) </a:t>
            </a:r>
            <a:r>
              <a:rPr lang="de-DE" dirty="0" err="1"/>
              <a:t>organized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rows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columns</a:t>
            </a:r>
            <a:r>
              <a:rPr lang="de-DE" dirty="0"/>
              <a:t> (</a:t>
            </a:r>
            <a:r>
              <a:rPr lang="de-DE" dirty="0" err="1"/>
              <a:t>or</a:t>
            </a:r>
            <a:r>
              <a:rPr lang="de-DE" dirty="0"/>
              <a:t> a </a:t>
            </a:r>
            <a:r>
              <a:rPr lang="de-DE" dirty="0" err="1"/>
              <a:t>grid</a:t>
            </a:r>
            <a:r>
              <a:rPr lang="de-DE" dirty="0"/>
              <a:t>)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contains</a:t>
            </a:r>
            <a:r>
              <a:rPr lang="de-DE" dirty="0"/>
              <a:t> a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representing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.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categorical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continuous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multiple </a:t>
            </a:r>
            <a:r>
              <a:rPr lang="de-DE" dirty="0" err="1"/>
              <a:t>bands</a:t>
            </a:r>
            <a:r>
              <a:rPr lang="de-DE" dirty="0"/>
              <a:t>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00AB00-2081-914C-B6CE-44671477C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697" y="1825625"/>
            <a:ext cx="3783394" cy="18717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10A2E6-5460-A540-81B7-43AA6B79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697" y="4278038"/>
            <a:ext cx="3839018" cy="18989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F35E0E0-8879-5444-BC0B-ADF7A31582DF}"/>
              </a:ext>
            </a:extLst>
          </p:cNvPr>
          <p:cNvSpPr/>
          <p:nvPr/>
        </p:nvSpPr>
        <p:spPr>
          <a:xfrm>
            <a:off x="6818243" y="2246243"/>
            <a:ext cx="198783" cy="17890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AD9B3A-488C-FC4B-B032-2C3A9DDE6D26}"/>
              </a:ext>
            </a:extLst>
          </p:cNvPr>
          <p:cNvSpPr/>
          <p:nvPr/>
        </p:nvSpPr>
        <p:spPr>
          <a:xfrm>
            <a:off x="6791741" y="4684645"/>
            <a:ext cx="198783" cy="17890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5366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B45BD-A89A-A845-9310-3D2932FA9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Shapefiles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Rasters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90629-6BD3-D849-B735-6F8DCA2AE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487047" cy="4351338"/>
          </a:xfrm>
        </p:spPr>
        <p:txBody>
          <a:bodyPr>
            <a:normAutofit lnSpcReduction="10000"/>
          </a:bodyPr>
          <a:lstStyle/>
          <a:p>
            <a:r>
              <a:rPr lang="de-DE" dirty="0"/>
              <a:t>The </a:t>
            </a:r>
            <a:r>
              <a:rPr lang="de-DE" dirty="0" err="1"/>
              <a:t>raster</a:t>
            </a:r>
            <a:r>
              <a:rPr lang="de-DE" dirty="0"/>
              <a:t> will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different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a </a:t>
            </a:r>
            <a:r>
              <a:rPr lang="de-DE" dirty="0" err="1"/>
              <a:t>coarse</a:t>
            </a:r>
            <a:r>
              <a:rPr lang="de-DE" dirty="0"/>
              <a:t> </a:t>
            </a:r>
            <a:r>
              <a:rPr lang="de-DE" dirty="0" err="1"/>
              <a:t>resolution</a:t>
            </a:r>
            <a:r>
              <a:rPr lang="de-DE" dirty="0"/>
              <a:t> (0.25 </a:t>
            </a:r>
            <a:r>
              <a:rPr lang="de-DE" dirty="0" err="1"/>
              <a:t>degrees</a:t>
            </a:r>
            <a:r>
              <a:rPr lang="de-DE" dirty="0"/>
              <a:t>), but </a:t>
            </a:r>
            <a:r>
              <a:rPr lang="de-DE" dirty="0" err="1"/>
              <a:t>increase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in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a high </a:t>
            </a:r>
            <a:r>
              <a:rPr lang="de-DE" dirty="0" err="1"/>
              <a:t>resolution</a:t>
            </a:r>
            <a:r>
              <a:rPr lang="de-DE" dirty="0"/>
              <a:t> (30 m)</a:t>
            </a:r>
          </a:p>
          <a:p>
            <a:r>
              <a:rPr lang="de-DE" dirty="0"/>
              <a:t>A </a:t>
            </a:r>
            <a:r>
              <a:rPr lang="de-DE" dirty="0" err="1"/>
              <a:t>shapefile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contain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associated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geographic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, </a:t>
            </a:r>
            <a:r>
              <a:rPr lang="de-DE" dirty="0" err="1"/>
              <a:t>whereas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raster</a:t>
            </a:r>
            <a:r>
              <a:rPr lang="de-DE" dirty="0"/>
              <a:t>, in </a:t>
            </a:r>
            <a:r>
              <a:rPr lang="de-DE" dirty="0" err="1"/>
              <a:t>each</a:t>
            </a:r>
            <a:r>
              <a:rPr lang="de-DE" dirty="0"/>
              <a:t> band, </a:t>
            </a:r>
            <a:r>
              <a:rPr lang="de-DE" dirty="0" err="1"/>
              <a:t>contains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per </a:t>
            </a:r>
            <a:r>
              <a:rPr lang="de-DE" dirty="0" err="1"/>
              <a:t>pixel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6DC584-DE2D-8249-B5C7-1FF055DC8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697" y="2061126"/>
            <a:ext cx="1880158" cy="4115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C48FCA-C8D8-F64F-8592-1D9CBD7F7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5003" y="2028704"/>
            <a:ext cx="1750580" cy="414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92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516C2-B396-084F-AA24-5FD06FC0C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Importing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visualizing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473AA-7E0C-E440-B9F8-9C9F0C371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Markdown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0871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B46EB-C620-9945-B8E9-09EB8B59F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Coordinate</a:t>
            </a:r>
            <a:r>
              <a:rPr lang="de-DE" dirty="0"/>
              <a:t>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ED26A-276D-2245-837C-004F92718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90"/>
            <a:ext cx="4884728" cy="4995860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A </a:t>
            </a:r>
            <a:r>
              <a:rPr lang="de-DE" dirty="0" err="1"/>
              <a:t>coordinate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reference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represent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locations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geographic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, </a:t>
            </a:r>
            <a:r>
              <a:rPr lang="de-DE" dirty="0" err="1"/>
              <a:t>imagery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observations</a:t>
            </a:r>
            <a:r>
              <a:rPr lang="de-DE" dirty="0"/>
              <a:t> such </a:t>
            </a:r>
            <a:r>
              <a:rPr lang="de-DE" dirty="0" err="1"/>
              <a:t>as</a:t>
            </a:r>
            <a:r>
              <a:rPr lang="de-DE" dirty="0"/>
              <a:t> GPS </a:t>
            </a:r>
            <a:r>
              <a:rPr lang="de-DE" dirty="0" err="1"/>
              <a:t>locations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a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geographic</a:t>
            </a:r>
            <a:r>
              <a:rPr lang="de-DE" dirty="0"/>
              <a:t> </a:t>
            </a:r>
            <a:r>
              <a:rPr lang="de-DE" dirty="0" err="1"/>
              <a:t>framework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dirty="0"/>
          </a:p>
          <a:p>
            <a:pPr>
              <a:buFontTx/>
              <a:buChar char="-"/>
            </a:pPr>
            <a:r>
              <a:rPr lang="de-DE" dirty="0"/>
              <a:t>A global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spherical</a:t>
            </a:r>
            <a:r>
              <a:rPr lang="de-DE" dirty="0"/>
              <a:t> </a:t>
            </a:r>
            <a:r>
              <a:rPr lang="de-DE" dirty="0" err="1"/>
              <a:t>coordinate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such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latitude</a:t>
            </a:r>
            <a:r>
              <a:rPr lang="de-DE" dirty="0"/>
              <a:t>–</a:t>
            </a:r>
            <a:r>
              <a:rPr lang="de-DE" dirty="0" err="1"/>
              <a:t>longitude</a:t>
            </a:r>
            <a:r>
              <a:rPr lang="de-DE" dirty="0"/>
              <a:t>. These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referred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 </a:t>
            </a:r>
            <a:r>
              <a:rPr lang="de-DE" i="1" dirty="0" err="1"/>
              <a:t>geographic</a:t>
            </a:r>
            <a:r>
              <a:rPr lang="de-DE" i="1" dirty="0"/>
              <a:t> </a:t>
            </a:r>
            <a:r>
              <a:rPr lang="de-DE" i="1" dirty="0" err="1"/>
              <a:t>coordinate</a:t>
            </a:r>
            <a:r>
              <a:rPr lang="de-DE" i="1" dirty="0"/>
              <a:t> </a:t>
            </a:r>
            <a:r>
              <a:rPr lang="de-DE" i="1" dirty="0" err="1"/>
              <a:t>systems</a:t>
            </a:r>
            <a:r>
              <a:rPr lang="de-DE" i="1" dirty="0"/>
              <a:t>.</a:t>
            </a:r>
          </a:p>
          <a:p>
            <a:pPr>
              <a:buFontTx/>
              <a:buChar char="-"/>
            </a:pPr>
            <a:r>
              <a:rPr lang="de-DE" dirty="0"/>
              <a:t>A </a:t>
            </a:r>
            <a:r>
              <a:rPr lang="de-DE" dirty="0" err="1"/>
              <a:t>projected</a:t>
            </a:r>
            <a:r>
              <a:rPr lang="de-DE" dirty="0"/>
              <a:t> </a:t>
            </a:r>
            <a:r>
              <a:rPr lang="de-DE" dirty="0" err="1"/>
              <a:t>coordinate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a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projection</a:t>
            </a:r>
            <a:r>
              <a:rPr lang="de-DE" dirty="0"/>
              <a:t> such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transverse</a:t>
            </a:r>
            <a:r>
              <a:rPr lang="de-DE" dirty="0"/>
              <a:t> Mercator </a:t>
            </a:r>
            <a:r>
              <a:rPr lang="de-DE" dirty="0" err="1"/>
              <a:t>and</a:t>
            </a:r>
            <a:r>
              <a:rPr lang="de-DE" dirty="0"/>
              <a:t> Albers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, 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provide</a:t>
            </a:r>
            <a:r>
              <a:rPr lang="de-DE" dirty="0"/>
              <a:t> </a:t>
            </a:r>
            <a:r>
              <a:rPr lang="de-DE" dirty="0" err="1"/>
              <a:t>various</a:t>
            </a:r>
            <a:r>
              <a:rPr lang="de-DE" dirty="0"/>
              <a:t> </a:t>
            </a:r>
            <a:r>
              <a:rPr lang="de-DE" dirty="0" err="1"/>
              <a:t>mechanisms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maps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earth's</a:t>
            </a:r>
            <a:r>
              <a:rPr lang="de-DE" dirty="0"/>
              <a:t> </a:t>
            </a:r>
            <a:r>
              <a:rPr lang="de-DE" dirty="0" err="1"/>
              <a:t>spherical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onto</a:t>
            </a:r>
            <a:r>
              <a:rPr lang="de-DE" dirty="0"/>
              <a:t> a </a:t>
            </a:r>
            <a:r>
              <a:rPr lang="de-DE" dirty="0" err="1"/>
              <a:t>two</a:t>
            </a:r>
            <a:r>
              <a:rPr lang="de-DE" dirty="0"/>
              <a:t>-dimensional </a:t>
            </a:r>
            <a:r>
              <a:rPr lang="de-DE" dirty="0" err="1"/>
              <a:t>Cartesian</a:t>
            </a:r>
            <a:r>
              <a:rPr lang="de-DE" dirty="0"/>
              <a:t> </a:t>
            </a:r>
            <a:r>
              <a:rPr lang="de-DE" dirty="0" err="1"/>
              <a:t>coordinate</a:t>
            </a:r>
            <a:r>
              <a:rPr lang="de-DE" dirty="0"/>
              <a:t> plane. </a:t>
            </a:r>
            <a:r>
              <a:rPr lang="de-DE" dirty="0" err="1"/>
              <a:t>Projected</a:t>
            </a:r>
            <a:r>
              <a:rPr lang="de-DE" dirty="0"/>
              <a:t> </a:t>
            </a:r>
            <a:r>
              <a:rPr lang="de-DE" dirty="0" err="1"/>
              <a:t>coordinate</a:t>
            </a:r>
            <a:r>
              <a:rPr lang="de-DE" dirty="0"/>
              <a:t> </a:t>
            </a:r>
            <a:r>
              <a:rPr lang="de-DE" dirty="0" err="1"/>
              <a:t>systems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sometimes</a:t>
            </a:r>
            <a:r>
              <a:rPr lang="de-DE" dirty="0"/>
              <a:t> </a:t>
            </a:r>
            <a:r>
              <a:rPr lang="de-DE" dirty="0" err="1"/>
              <a:t>referred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 </a:t>
            </a:r>
            <a:r>
              <a:rPr lang="de-DE" i="1" dirty="0" err="1"/>
              <a:t>map</a:t>
            </a:r>
            <a:r>
              <a:rPr lang="de-DE" i="1" dirty="0"/>
              <a:t> </a:t>
            </a:r>
            <a:r>
              <a:rPr lang="de-DE" i="1" dirty="0" err="1"/>
              <a:t>projections</a:t>
            </a:r>
            <a:r>
              <a:rPr lang="de-DE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71139E-FCC6-0B47-A035-03EB7B782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567" y="2014538"/>
            <a:ext cx="2745969" cy="14628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4C9638-D7AA-5049-9F7B-EEC648323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378" y="4001294"/>
            <a:ext cx="3240099" cy="225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5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172B5D-B316-434E-A782-E822F9B32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" y="400049"/>
            <a:ext cx="8066580" cy="604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900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71AB1-E88E-B641-8488-E3AC25700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Transform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BBBCD-9FDD-AD41-9794-737CF25AC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 err="1"/>
              <a:t>Converting</a:t>
            </a:r>
            <a:r>
              <a:rPr lang="de-DE" dirty="0"/>
              <a:t> </a:t>
            </a:r>
            <a:r>
              <a:rPr lang="de-DE" dirty="0" err="1"/>
              <a:t>shapefile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raster</a:t>
            </a:r>
            <a:endParaRPr lang="de-DE" dirty="0"/>
          </a:p>
          <a:p>
            <a:pPr lvl="1"/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? </a:t>
            </a:r>
          </a:p>
          <a:p>
            <a:pPr lvl="1"/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extent</a:t>
            </a:r>
            <a:r>
              <a:rPr lang="de-DE" dirty="0"/>
              <a:t>?</a:t>
            </a:r>
          </a:p>
          <a:p>
            <a:pPr lvl="1"/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resolution</a:t>
            </a:r>
            <a:r>
              <a:rPr lang="de-DE" dirty="0"/>
              <a:t>?</a:t>
            </a:r>
          </a:p>
          <a:p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6A3549-3909-9A40-869C-32F071D5B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590" y="4735394"/>
            <a:ext cx="3435388" cy="11747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772AB3-3A21-3F47-A136-6873FE9D2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240" y="3232092"/>
            <a:ext cx="3441738" cy="11938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B7A1BF-26E2-5C48-A744-55287268F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5240" y="1690689"/>
            <a:ext cx="3397288" cy="123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28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1579</TotalTime>
  <Words>845</Words>
  <Application>Microsoft Macintosh PowerPoint</Application>
  <PresentationFormat>On-screen Show (4:3)</PresentationFormat>
  <Paragraphs>133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Roboto</vt:lpstr>
      <vt:lpstr>Arial</vt:lpstr>
      <vt:lpstr>Calibri</vt:lpstr>
      <vt:lpstr>Calibri Light</vt:lpstr>
      <vt:lpstr>Office Theme</vt:lpstr>
      <vt:lpstr>Using R as a GIS system</vt:lpstr>
      <vt:lpstr>Overall view of the practical</vt:lpstr>
      <vt:lpstr>Spatial Data Packages in R</vt:lpstr>
      <vt:lpstr>Shapefiles and Rasters</vt:lpstr>
      <vt:lpstr>Shapefiles and Rasters</vt:lpstr>
      <vt:lpstr>Importing and visualizing data in R</vt:lpstr>
      <vt:lpstr>Coordinate Systems</vt:lpstr>
      <vt:lpstr>PowerPoint Presentation</vt:lpstr>
      <vt:lpstr>Transform your input data</vt:lpstr>
      <vt:lpstr>Operations with shapefiles</vt:lpstr>
      <vt:lpstr>Working with shapefiles in R</vt:lpstr>
      <vt:lpstr>Operations with rasters (map algebra)</vt:lpstr>
      <vt:lpstr>Working with rasters in R</vt:lpstr>
      <vt:lpstr>Mixing both</vt:lpstr>
      <vt:lpstr>Interpolation: a world in itself IDW, Spline and Krigging</vt:lpstr>
      <vt:lpstr>IDW</vt:lpstr>
      <vt:lpstr>Working with rasters and shapefiles in R</vt:lpstr>
      <vt:lpstr>Exporting spatial data from R</vt:lpstr>
      <vt:lpstr>Questions?</vt:lpstr>
      <vt:lpstr>Exercise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R as a GIS system</dc:title>
  <dc:creator>isabel.rosa@idiv.de</dc:creator>
  <cp:lastModifiedBy>isabel.rosa@idiv.de</cp:lastModifiedBy>
  <cp:revision>31</cp:revision>
  <dcterms:created xsi:type="dcterms:W3CDTF">2018-08-18T10:37:36Z</dcterms:created>
  <dcterms:modified xsi:type="dcterms:W3CDTF">2018-08-21T20:52:49Z</dcterms:modified>
</cp:coreProperties>
</file>